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B67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40812" y="663316"/>
            <a:ext cx="626237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221F1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3448" y="1244595"/>
            <a:ext cx="8357103" cy="2477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5B676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hyperlink" Target="mailto:adnan.rahimic@unsa.ba" TargetMode="External"/><Relationship Id="rId7" Type="http://schemas.openxmlformats.org/officeDocument/2006/relationships/image" Target="../media/image9.jpg"/><Relationship Id="rId2" Type="http://schemas.openxmlformats.org/officeDocument/2006/relationships/hyperlink" Target="mailto:jasna.bosnjovic@unsa.b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www.international.unsa.ba/" TargetMode="External"/><Relationship Id="rId10" Type="http://schemas.openxmlformats.org/officeDocument/2006/relationships/image" Target="../media/image12.jpg"/><Relationship Id="rId4" Type="http://schemas.openxmlformats.org/officeDocument/2006/relationships/hyperlink" Target="mailto:erasmus@unsa.ba" TargetMode="External"/><Relationship Id="rId9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293" y="4897372"/>
            <a:ext cx="2070100" cy="1734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65125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5B676F"/>
                </a:solidFill>
                <a:latin typeface="Calibri"/>
                <a:cs typeface="Calibri"/>
              </a:rPr>
              <a:t>Contact</a:t>
            </a:r>
            <a:r>
              <a:rPr sz="14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5B676F"/>
                </a:solidFill>
                <a:latin typeface="Calibri"/>
                <a:cs typeface="Calibri"/>
              </a:rPr>
              <a:t>information: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Name</a:t>
            </a:r>
            <a:r>
              <a:rPr sz="1400" spc="-6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of</a:t>
            </a:r>
            <a:r>
              <a:rPr sz="1400" spc="-5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the</a:t>
            </a:r>
            <a:r>
              <a:rPr sz="14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institution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Office/department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Address: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Country: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spc="-20" dirty="0">
                <a:solidFill>
                  <a:srgbClr val="5B676F"/>
                </a:solidFill>
                <a:latin typeface="Calibri"/>
                <a:cs typeface="Calibri"/>
              </a:rPr>
              <a:t>Telephone:</a:t>
            </a:r>
            <a:r>
              <a:rPr sz="1400" spc="-2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+387</a:t>
            </a:r>
            <a:r>
              <a:rPr sz="1400" spc="-1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33</a:t>
            </a:r>
            <a:r>
              <a:rPr sz="1400" spc="-4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565</a:t>
            </a:r>
            <a:r>
              <a:rPr sz="1400" spc="-1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5B676F"/>
                </a:solidFill>
                <a:latin typeface="Calibri"/>
                <a:cs typeface="Calibri"/>
              </a:rPr>
              <a:t>116</a:t>
            </a:r>
            <a:r>
              <a:rPr sz="14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Email: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Website: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13346" y="362675"/>
            <a:ext cx="3058795" cy="1858010"/>
            <a:chOff x="213346" y="362675"/>
            <a:chExt cx="3058795" cy="18580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3346" y="362675"/>
              <a:ext cx="3058695" cy="18578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674" y="377433"/>
              <a:ext cx="2986908" cy="178688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51674" y="377433"/>
            <a:ext cx="2987040" cy="1786889"/>
          </a:xfrm>
          <a:prstGeom prst="rect">
            <a:avLst/>
          </a:prstGeom>
          <a:ln w="9524">
            <a:solidFill>
              <a:srgbClr val="00406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66738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sz="1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city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13346" y="2301210"/>
            <a:ext cx="3058795" cy="1859914"/>
            <a:chOff x="213346" y="2301210"/>
            <a:chExt cx="3058795" cy="1859914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46" y="2301210"/>
              <a:ext cx="3058695" cy="18593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674" y="2316729"/>
              <a:ext cx="2986908" cy="178688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51674" y="2316730"/>
            <a:ext cx="2987040" cy="1786889"/>
          </a:xfrm>
          <a:prstGeom prst="rect">
            <a:avLst/>
          </a:prstGeom>
          <a:ln w="9524">
            <a:solidFill>
              <a:srgbClr val="00406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379730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Photo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your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338824" y="777228"/>
            <a:ext cx="88900" cy="6081395"/>
            <a:chOff x="3338824" y="777228"/>
            <a:chExt cx="88900" cy="608139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38824" y="777228"/>
              <a:ext cx="88847" cy="60807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86084" y="790437"/>
              <a:ext cx="0" cy="6068060"/>
            </a:xfrm>
            <a:custGeom>
              <a:avLst/>
              <a:gdLst/>
              <a:ahLst/>
              <a:cxnLst/>
              <a:rect l="l" t="t" r="r" b="b"/>
              <a:pathLst>
                <a:path h="6068059">
                  <a:moveTo>
                    <a:pt x="0" y="0"/>
                  </a:moveTo>
                  <a:lnTo>
                    <a:pt x="0" y="6067562"/>
                  </a:lnTo>
                </a:path>
              </a:pathLst>
            </a:custGeom>
            <a:ln w="25399">
              <a:solidFill>
                <a:srgbClr val="0042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529967" y="255264"/>
            <a:ext cx="39782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Name</a:t>
            </a:r>
            <a:r>
              <a:rPr sz="3200" b="0" spc="-75" dirty="0">
                <a:latin typeface="Times New Roman"/>
                <a:cs typeface="Times New Roman"/>
              </a:rPr>
              <a:t> </a:t>
            </a:r>
            <a:r>
              <a:rPr sz="3200" dirty="0"/>
              <a:t>of</a:t>
            </a:r>
            <a:r>
              <a:rPr sz="3200" b="0" spc="-85" dirty="0">
                <a:latin typeface="Times New Roman"/>
                <a:cs typeface="Times New Roman"/>
              </a:rPr>
              <a:t> </a:t>
            </a:r>
            <a:r>
              <a:rPr sz="3200" dirty="0"/>
              <a:t>the</a:t>
            </a:r>
            <a:r>
              <a:rPr sz="3200" b="0" spc="-75" dirty="0">
                <a:latin typeface="Times New Roman"/>
                <a:cs typeface="Times New Roman"/>
              </a:rPr>
              <a:t> </a:t>
            </a:r>
            <a:r>
              <a:rPr sz="3200" spc="-10" dirty="0"/>
              <a:t>institution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735799" y="140194"/>
            <a:ext cx="1094740" cy="1049020"/>
            <a:chOff x="7735799" y="140194"/>
            <a:chExt cx="1094740" cy="104902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35799" y="140194"/>
              <a:ext cx="1094269" cy="10485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74807" y="155128"/>
              <a:ext cx="1022055" cy="97732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774807" y="155128"/>
            <a:ext cx="1022350" cy="977900"/>
          </a:xfrm>
          <a:prstGeom prst="rect">
            <a:avLst/>
          </a:prstGeom>
          <a:ln w="9524">
            <a:solidFill>
              <a:srgbClr val="00406A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289560">
              <a:lnSpc>
                <a:spcPct val="100000"/>
              </a:lnSpc>
              <a:spcBef>
                <a:spcPts val="5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Logo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51583" y="1359530"/>
            <a:ext cx="2955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Key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points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about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institution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(examples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below)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751583" y="1542410"/>
            <a:ext cx="189166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675" indent="-18161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3675" algn="l"/>
                <a:tab pos="19431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When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it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was</a:t>
            </a:r>
            <a:r>
              <a:rPr sz="120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founded</a:t>
            </a:r>
            <a:r>
              <a:rPr sz="1200" spc="-7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221F1F"/>
                </a:solid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  <a:p>
            <a:pPr marL="193675" indent="-181610">
              <a:lnSpc>
                <a:spcPct val="100000"/>
              </a:lnSpc>
              <a:buFont typeface="Arial"/>
              <a:buChar char="•"/>
              <a:tabLst>
                <a:tab pos="193675" algn="l"/>
                <a:tab pos="19431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How</a:t>
            </a:r>
            <a:r>
              <a:rPr sz="12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many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member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units...</a:t>
            </a:r>
            <a:endParaRPr sz="1200">
              <a:latin typeface="Calibri"/>
              <a:cs typeface="Calibri"/>
            </a:endParaRPr>
          </a:p>
          <a:p>
            <a:pPr marL="193675" indent="-181610">
              <a:lnSpc>
                <a:spcPct val="100000"/>
              </a:lnSpc>
              <a:buFont typeface="Arial"/>
              <a:buChar char="•"/>
              <a:tabLst>
                <a:tab pos="193675" algn="l"/>
                <a:tab pos="19431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No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students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staff...</a:t>
            </a:r>
            <a:endParaRPr sz="1200">
              <a:latin typeface="Calibri"/>
              <a:cs typeface="Calibri"/>
            </a:endParaRPr>
          </a:p>
          <a:p>
            <a:pPr marL="193675" indent="-181610">
              <a:lnSpc>
                <a:spcPct val="100000"/>
              </a:lnSpc>
              <a:buFont typeface="Arial"/>
              <a:buChar char="•"/>
              <a:tabLst>
                <a:tab pos="193675" algn="l"/>
                <a:tab pos="194310" algn="l"/>
              </a:tabLst>
            </a:pPr>
            <a:r>
              <a:rPr sz="1200" spc="-25" dirty="0">
                <a:solidFill>
                  <a:srgbClr val="221F1F"/>
                </a:solid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51583" y="2457065"/>
            <a:ext cx="23393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Noteworthy</a:t>
            </a:r>
            <a:r>
              <a:rPr sz="1200" spc="-6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items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(examples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below)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51579" y="2639945"/>
            <a:ext cx="34861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Are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you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city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or</a:t>
            </a:r>
            <a:r>
              <a:rPr sz="12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campus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university?...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Public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or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private...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How</a:t>
            </a:r>
            <a:r>
              <a:rPr sz="12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many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study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programmes?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Which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study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fields?...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Participation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Erasmus...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Notable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alumni...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spc="-25" dirty="0">
                <a:solidFill>
                  <a:srgbClr val="221F1F"/>
                </a:solid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751583" y="3920487"/>
            <a:ext cx="1790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Strengths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(examples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below)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51583" y="4103367"/>
            <a:ext cx="48590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No</a:t>
            </a:r>
            <a:r>
              <a:rPr sz="1200" spc="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20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institutional</a:t>
            </a:r>
            <a:r>
              <a:rPr sz="12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agreements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Your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activities</a:t>
            </a:r>
            <a:r>
              <a:rPr sz="12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Erasmus+,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HorizonEurope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other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EU-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funded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programs;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Are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you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member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sz="12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European</a:t>
            </a:r>
            <a:r>
              <a:rPr sz="1200" spc="-6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alliance/universities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Your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research?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spc="-25" dirty="0">
                <a:solidFill>
                  <a:srgbClr val="221F1F"/>
                </a:solid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751583" y="5234430"/>
            <a:ext cx="4012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Priorities</a:t>
            </a:r>
            <a:r>
              <a:rPr sz="1200" spc="-6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Opportunities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for</a:t>
            </a:r>
            <a:r>
              <a:rPr sz="120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Partnerships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(examples</a:t>
            </a:r>
            <a:r>
              <a:rPr sz="12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221F1F"/>
                </a:solidFill>
                <a:latin typeface="Calibri"/>
                <a:cs typeface="Calibri"/>
              </a:rPr>
              <a:t>below)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51583" y="5420358"/>
            <a:ext cx="334264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Participation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Educational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Research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projects;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Student</a:t>
            </a:r>
            <a:r>
              <a:rPr sz="120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&amp;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Staff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Mobility</a:t>
            </a:r>
            <a:r>
              <a:rPr sz="120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(incoming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outgoing);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Blended</a:t>
            </a:r>
            <a:r>
              <a:rPr sz="1200" spc="-6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Intensive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programs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New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study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programs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sz="120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English;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Inclusivity,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Digitalisation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sz="120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Go-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Green</a:t>
            </a:r>
            <a:r>
              <a:rPr sz="120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initiatives,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spc="-25" dirty="0">
                <a:solidFill>
                  <a:srgbClr val="221F1F"/>
                </a:solidFill>
                <a:latin typeface="Calibri"/>
                <a:cs typeface="Calibri"/>
              </a:rPr>
              <a:t>...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741069"/>
            <a:ext cx="9144000" cy="117475"/>
          </a:xfrm>
          <a:custGeom>
            <a:avLst/>
            <a:gdLst/>
            <a:ahLst/>
            <a:cxnLst/>
            <a:rect l="l" t="t" r="r" b="b"/>
            <a:pathLst>
              <a:path w="9144000" h="117475">
                <a:moveTo>
                  <a:pt x="9143999" y="0"/>
                </a:moveTo>
                <a:lnTo>
                  <a:pt x="0" y="0"/>
                </a:lnTo>
                <a:lnTo>
                  <a:pt x="0" y="116931"/>
                </a:lnTo>
                <a:lnTo>
                  <a:pt x="9143999" y="116931"/>
                </a:lnTo>
                <a:lnTo>
                  <a:pt x="9143999" y="0"/>
                </a:lnTo>
                <a:close/>
              </a:path>
            </a:pathLst>
          </a:custGeom>
          <a:solidFill>
            <a:srgbClr val="0042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27705">
              <a:lnSpc>
                <a:spcPct val="100000"/>
              </a:lnSpc>
              <a:spcBef>
                <a:spcPts val="100"/>
              </a:spcBef>
            </a:pPr>
            <a:r>
              <a:rPr dirty="0"/>
              <a:t>Key</a:t>
            </a:r>
            <a:r>
              <a:rPr b="0" spc="-30" dirty="0">
                <a:latin typeface="Times New Roman"/>
                <a:cs typeface="Times New Roman"/>
              </a:rPr>
              <a:t> </a:t>
            </a:r>
            <a:r>
              <a:rPr dirty="0"/>
              <a:t>points</a:t>
            </a:r>
            <a:r>
              <a:rPr b="0" spc="-35" dirty="0">
                <a:latin typeface="Times New Roman"/>
                <a:cs typeface="Times New Roman"/>
              </a:rPr>
              <a:t> </a:t>
            </a:r>
            <a:r>
              <a:rPr dirty="0"/>
              <a:t>about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spc="-10" dirty="0"/>
              <a:t>institution</a:t>
            </a:r>
          </a:p>
          <a:p>
            <a:pPr marL="3408679" indent="-181610">
              <a:lnSpc>
                <a:spcPct val="100000"/>
              </a:lnSpc>
              <a:buFont typeface="Arial"/>
              <a:buChar char="•"/>
              <a:tabLst>
                <a:tab pos="3409315" algn="l"/>
                <a:tab pos="3409950" algn="l"/>
              </a:tabLst>
            </a:pP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Founded</a:t>
            </a:r>
            <a:r>
              <a:rPr b="0" spc="-7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pc="-20" dirty="0">
                <a:solidFill>
                  <a:srgbClr val="221F1F"/>
                </a:solidFill>
              </a:rPr>
              <a:t>1949</a:t>
            </a:r>
            <a:r>
              <a:rPr b="0" spc="-20" dirty="0">
                <a:solidFill>
                  <a:srgbClr val="221F1F"/>
                </a:solidFill>
                <a:latin typeface="Calibri"/>
                <a:cs typeface="Calibri"/>
              </a:rPr>
              <a:t>;</a:t>
            </a:r>
          </a:p>
          <a:p>
            <a:pPr marL="3408679" marR="119380" indent="-181610">
              <a:lnSpc>
                <a:spcPts val="1150"/>
              </a:lnSpc>
              <a:spcBef>
                <a:spcPts val="280"/>
              </a:spcBef>
              <a:buFont typeface="Arial"/>
              <a:buChar char="•"/>
              <a:tabLst>
                <a:tab pos="3409315" algn="l"/>
                <a:tab pos="3409950" algn="l"/>
              </a:tabLst>
            </a:pPr>
            <a:r>
              <a:rPr dirty="0">
                <a:solidFill>
                  <a:srgbClr val="221F1F"/>
                </a:solidFill>
              </a:rPr>
              <a:t>University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has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22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Faculties,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3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Academies,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5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Research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Institutes,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4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Centres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25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many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laboratories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b="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institutes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at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the</a:t>
            </a:r>
            <a:r>
              <a:rPr b="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member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units;</a:t>
            </a:r>
          </a:p>
          <a:p>
            <a:pPr marL="3408679" indent="-18161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3409315" algn="l"/>
                <a:tab pos="3409950" algn="l"/>
              </a:tabLst>
            </a:pP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Today: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~</a:t>
            </a:r>
            <a:r>
              <a:rPr dirty="0">
                <a:solidFill>
                  <a:srgbClr val="221F1F"/>
                </a:solidFill>
              </a:rPr>
              <a:t>22.000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Students</a:t>
            </a:r>
            <a:r>
              <a:rPr b="0" spc="-6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(Bachelor,</a:t>
            </a:r>
            <a:r>
              <a:rPr b="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Master</a:t>
            </a:r>
            <a:r>
              <a:rPr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&amp;</a:t>
            </a:r>
            <a:r>
              <a:rPr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PhD);</a:t>
            </a:r>
            <a:r>
              <a:rPr b="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~</a:t>
            </a:r>
            <a:r>
              <a:rPr dirty="0">
                <a:solidFill>
                  <a:srgbClr val="221F1F"/>
                </a:solidFill>
              </a:rPr>
              <a:t>2.640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University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Staff.</a:t>
            </a:r>
          </a:p>
          <a:p>
            <a:pPr marL="3215005"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150">
              <a:latin typeface="Calibri"/>
              <a:cs typeface="Calibri"/>
            </a:endParaRPr>
          </a:p>
          <a:p>
            <a:pPr marL="3227705">
              <a:lnSpc>
                <a:spcPct val="100000"/>
              </a:lnSpc>
            </a:pPr>
            <a:r>
              <a:rPr dirty="0"/>
              <a:t>Noteworthy</a:t>
            </a:r>
            <a:r>
              <a:rPr b="0" spc="-40" dirty="0">
                <a:latin typeface="Times New Roman"/>
                <a:cs typeface="Times New Roman"/>
              </a:rPr>
              <a:t> </a:t>
            </a:r>
            <a:r>
              <a:rPr spc="-20" dirty="0"/>
              <a:t>items</a:t>
            </a:r>
          </a:p>
          <a:p>
            <a:pPr marL="3399790" indent="-172720">
              <a:lnSpc>
                <a:spcPct val="100000"/>
              </a:lnSpc>
              <a:buFont typeface="Arial"/>
              <a:buChar char="•"/>
              <a:tabLst>
                <a:tab pos="3401060" algn="l"/>
              </a:tabLst>
            </a:pP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We</a:t>
            </a:r>
            <a:r>
              <a:rPr b="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are</a:t>
            </a:r>
            <a:r>
              <a:rPr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000000"/>
                </a:solidFill>
              </a:rPr>
              <a:t>City-</a:t>
            </a:r>
            <a:r>
              <a:rPr spc="-10" dirty="0">
                <a:solidFill>
                  <a:srgbClr val="000000"/>
                </a:solidFill>
              </a:rPr>
              <a:t>University;</a:t>
            </a:r>
          </a:p>
          <a:p>
            <a:pPr marL="3399790" indent="-172720">
              <a:lnSpc>
                <a:spcPct val="100000"/>
              </a:lnSpc>
              <a:buFont typeface="Arial"/>
              <a:buChar char="•"/>
              <a:tabLst>
                <a:tab pos="3401060" algn="l"/>
              </a:tabLst>
            </a:pPr>
            <a:r>
              <a:rPr dirty="0">
                <a:solidFill>
                  <a:srgbClr val="221F1F"/>
                </a:solidFill>
              </a:rPr>
              <a:t>Accredited</a:t>
            </a:r>
            <a:r>
              <a:rPr b="0" spc="-4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Public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Institution;</a:t>
            </a:r>
          </a:p>
          <a:p>
            <a:pPr marL="3399790" marR="5080" indent="-172720">
              <a:lnSpc>
                <a:spcPts val="1150"/>
              </a:lnSpc>
              <a:spcBef>
                <a:spcPts val="280"/>
              </a:spcBef>
              <a:buFont typeface="Arial"/>
              <a:buChar char="•"/>
              <a:tabLst>
                <a:tab pos="3401060" algn="l"/>
              </a:tabLst>
            </a:pPr>
            <a:r>
              <a:rPr dirty="0">
                <a:solidFill>
                  <a:srgbClr val="221F1F"/>
                </a:solidFill>
              </a:rPr>
              <a:t>Comprehesive</a:t>
            </a:r>
            <a:r>
              <a:rPr b="0" spc="7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University</a:t>
            </a:r>
            <a:r>
              <a:rPr b="0" spc="7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with</a:t>
            </a:r>
            <a:r>
              <a:rPr b="0" spc="8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500+</a:t>
            </a:r>
            <a:r>
              <a:rPr b="0" spc="8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study</a:t>
            </a:r>
            <a:r>
              <a:rPr b="0" spc="7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programmes</a:t>
            </a:r>
            <a:r>
              <a:rPr b="0" spc="7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b="0" spc="8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6</a:t>
            </a:r>
            <a:r>
              <a:rPr b="0" spc="8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disciplinary</a:t>
            </a:r>
            <a:r>
              <a:rPr b="0" spc="7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fields</a:t>
            </a:r>
            <a:r>
              <a:rPr b="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(arts,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humanities,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social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sciences,</a:t>
            </a:r>
            <a:r>
              <a:rPr b="0" spc="-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medicine,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bio-technical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technical);</a:t>
            </a:r>
          </a:p>
          <a:p>
            <a:pPr marL="3399790" indent="-172720">
              <a:lnSpc>
                <a:spcPct val="100000"/>
              </a:lnSpc>
              <a:spcBef>
                <a:spcPts val="10"/>
              </a:spcBef>
              <a:buFont typeface="Arial"/>
              <a:buChar char="•"/>
              <a:tabLst>
                <a:tab pos="3401060" algn="l"/>
              </a:tabLst>
            </a:pPr>
            <a:r>
              <a:rPr dirty="0">
                <a:solidFill>
                  <a:srgbClr val="221F1F"/>
                </a:solidFill>
              </a:rPr>
              <a:t>No.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1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Erasmus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221F1F"/>
                </a:solidFill>
              </a:rPr>
              <a:t>destination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B&amp;H</a:t>
            </a:r>
            <a:r>
              <a:rPr b="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and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one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of</a:t>
            </a:r>
            <a:r>
              <a:rPr b="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the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priorities</a:t>
            </a:r>
            <a:r>
              <a:rPr b="0" spc="-4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in</a:t>
            </a:r>
            <a:r>
              <a:rPr b="0" spc="-3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the</a:t>
            </a:r>
            <a:r>
              <a:rPr b="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WB</a:t>
            </a:r>
            <a:r>
              <a:rPr b="0" spc="-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region;</a:t>
            </a:r>
          </a:p>
          <a:p>
            <a:pPr marL="3399790" marR="5080" indent="-172720">
              <a:lnSpc>
                <a:spcPts val="1150"/>
              </a:lnSpc>
              <a:spcBef>
                <a:spcPts val="285"/>
              </a:spcBef>
              <a:buFont typeface="Arial"/>
              <a:buChar char="•"/>
              <a:tabLst>
                <a:tab pos="3401060" algn="l"/>
              </a:tabLst>
            </a:pPr>
            <a:r>
              <a:rPr dirty="0">
                <a:solidFill>
                  <a:srgbClr val="221F1F"/>
                </a:solidFill>
              </a:rPr>
              <a:t>Alumni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:</a:t>
            </a:r>
            <a:r>
              <a:rPr b="0" spc="40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Academy</a:t>
            </a:r>
            <a:r>
              <a:rPr b="0" spc="4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Award</a:t>
            </a:r>
            <a:r>
              <a:rPr b="0" spc="4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Winner,</a:t>
            </a:r>
            <a:r>
              <a:rPr b="0" spc="4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European</a:t>
            </a:r>
            <a:r>
              <a:rPr b="0" spc="409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Award</a:t>
            </a:r>
            <a:r>
              <a:rPr b="0" spc="42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Winners,</a:t>
            </a:r>
            <a:r>
              <a:rPr b="0" spc="4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Nobel</a:t>
            </a:r>
            <a:r>
              <a:rPr b="0" spc="4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Prize</a:t>
            </a:r>
            <a:r>
              <a:rPr b="0" spc="-1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Winner,</a:t>
            </a:r>
            <a:r>
              <a:rPr b="0" spc="-6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Olympic</a:t>
            </a:r>
            <a:r>
              <a:rPr b="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dirty="0">
                <a:solidFill>
                  <a:srgbClr val="221F1F"/>
                </a:solidFill>
                <a:latin typeface="Calibri"/>
                <a:cs typeface="Calibri"/>
              </a:rPr>
              <a:t>Games</a:t>
            </a:r>
            <a:r>
              <a:rPr b="0" spc="-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b="0" spc="-10" dirty="0">
                <a:solidFill>
                  <a:srgbClr val="221F1F"/>
                </a:solidFill>
                <a:latin typeface="Calibri"/>
                <a:cs typeface="Calibri"/>
              </a:rPr>
              <a:t>co-organisator.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08961" y="3878704"/>
            <a:ext cx="631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5B676F"/>
                </a:solidFill>
                <a:latin typeface="Calibri"/>
                <a:cs typeface="Calibri"/>
              </a:rPr>
              <a:t>Strengths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50548" y="4244464"/>
            <a:ext cx="696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EU-funded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08961" y="4061584"/>
            <a:ext cx="4351020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Around</a:t>
            </a:r>
            <a:r>
              <a:rPr sz="1200" spc="-5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221F1F"/>
                </a:solidFill>
                <a:latin typeface="Calibri"/>
                <a:cs typeface="Calibri"/>
              </a:rPr>
              <a:t>400</a:t>
            </a:r>
            <a:r>
              <a:rPr sz="1200" spc="-15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Inter-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Institutional</a:t>
            </a:r>
            <a:r>
              <a:rPr sz="1200" spc="-5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Agreements</a:t>
            </a:r>
            <a:r>
              <a:rPr sz="1200" spc="-3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with</a:t>
            </a:r>
            <a:r>
              <a:rPr sz="1200" spc="-2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221F1F"/>
                </a:solidFill>
                <a:latin typeface="Calibri"/>
                <a:cs typeface="Calibri"/>
              </a:rPr>
              <a:t>HEIs</a:t>
            </a:r>
            <a:r>
              <a:rPr sz="1200" dirty="0">
                <a:solidFill>
                  <a:srgbClr val="221F1F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221F1F"/>
                </a:solidFill>
                <a:latin typeface="Calibri"/>
                <a:cs typeface="Calibri"/>
              </a:rPr>
              <a:t>worldwide;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ts val="1295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latin typeface="Calibri"/>
                <a:cs typeface="Calibri"/>
              </a:rPr>
              <a:t>Active</a:t>
            </a:r>
            <a:r>
              <a:rPr sz="1200" spc="14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Calibri"/>
                <a:cs typeface="Calibri"/>
              </a:rPr>
              <a:t>participation</a:t>
            </a:r>
            <a:r>
              <a:rPr sz="1200" spc="155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150" dirty="0">
                <a:latin typeface="Times New Roman"/>
                <a:cs typeface="Times New Roman"/>
              </a:rPr>
              <a:t>  </a:t>
            </a:r>
            <a:r>
              <a:rPr sz="1200" b="1" dirty="0">
                <a:latin typeface="Calibri"/>
                <a:cs typeface="Calibri"/>
              </a:rPr>
              <a:t>Erasmus+,</a:t>
            </a:r>
            <a:r>
              <a:rPr sz="1200" spc="150" dirty="0">
                <a:latin typeface="Times New Roman"/>
                <a:cs typeface="Times New Roman"/>
              </a:rPr>
              <a:t>  </a:t>
            </a:r>
            <a:r>
              <a:rPr sz="1200" b="1" dirty="0">
                <a:latin typeface="Calibri"/>
                <a:cs typeface="Calibri"/>
              </a:rPr>
              <a:t>HorizonEurope</a:t>
            </a:r>
            <a:r>
              <a:rPr sz="1200" spc="155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155" dirty="0">
                <a:latin typeface="Times New Roman"/>
                <a:cs typeface="Times New Roman"/>
              </a:rPr>
              <a:t>  </a:t>
            </a:r>
            <a:r>
              <a:rPr sz="1200" spc="-10" dirty="0">
                <a:latin typeface="Calibri"/>
                <a:cs typeface="Calibri"/>
              </a:rPr>
              <a:t>other</a:t>
            </a:r>
            <a:endParaRPr sz="1200">
              <a:latin typeface="Calibri"/>
              <a:cs typeface="Calibri"/>
            </a:endParaRPr>
          </a:p>
          <a:p>
            <a:pPr marL="184785">
              <a:lnSpc>
                <a:spcPts val="1295"/>
              </a:lnSpc>
            </a:pPr>
            <a:r>
              <a:rPr sz="1200" b="1" spc="-10" dirty="0">
                <a:latin typeface="Calibri"/>
                <a:cs typeface="Calibri"/>
              </a:rPr>
              <a:t>programs;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latin typeface="Calibri"/>
                <a:cs typeface="Calibri"/>
              </a:rPr>
              <a:t>Signed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Erasmus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Charter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Higher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Education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2021-</a:t>
            </a:r>
            <a:r>
              <a:rPr sz="1200" b="1" spc="-10" dirty="0">
                <a:latin typeface="Calibri"/>
                <a:cs typeface="Calibri"/>
              </a:rPr>
              <a:t>2027</a:t>
            </a:r>
            <a:r>
              <a:rPr sz="1200" spc="-10" dirty="0">
                <a:latin typeface="Calibri"/>
                <a:cs typeface="Calibri"/>
              </a:rPr>
              <a:t>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latin typeface="Calibri"/>
                <a:cs typeface="Calibri"/>
              </a:rPr>
              <a:t>European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alliance/universities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–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EUPeace</a:t>
            </a:r>
            <a:r>
              <a:rPr sz="1200" spc="-10" dirty="0">
                <a:latin typeface="Calibri"/>
                <a:cs typeface="Calibri"/>
              </a:rPr>
              <a:t>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b="1" dirty="0">
                <a:latin typeface="Calibri"/>
                <a:cs typeface="Calibri"/>
              </a:rPr>
              <a:t>Excellence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Research</a:t>
            </a:r>
            <a:r>
              <a:rPr sz="1200" spc="-10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08961" y="5338951"/>
            <a:ext cx="2849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5B676F"/>
                </a:solidFill>
                <a:latin typeface="Calibri"/>
                <a:cs typeface="Calibri"/>
              </a:rPr>
              <a:t>Priorities</a:t>
            </a:r>
            <a:r>
              <a:rPr sz="1200" spc="-5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5B676F"/>
                </a:solidFill>
                <a:latin typeface="Calibri"/>
                <a:cs typeface="Calibri"/>
              </a:rPr>
              <a:t>and</a:t>
            </a:r>
            <a:r>
              <a:rPr sz="12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5B676F"/>
                </a:solidFill>
                <a:latin typeface="Calibri"/>
                <a:cs typeface="Calibri"/>
              </a:rPr>
              <a:t>Opportunities</a:t>
            </a:r>
            <a:r>
              <a:rPr sz="1200" spc="-5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5B676F"/>
                </a:solidFill>
                <a:latin typeface="Calibri"/>
                <a:cs typeface="Calibri"/>
              </a:rPr>
              <a:t>for</a:t>
            </a:r>
            <a:r>
              <a:rPr sz="12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200" b="1" spc="-10" dirty="0">
                <a:solidFill>
                  <a:srgbClr val="5B676F"/>
                </a:solidFill>
                <a:latin typeface="Calibri"/>
                <a:cs typeface="Calibri"/>
              </a:rPr>
              <a:t>Partnerships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08956" y="5524907"/>
            <a:ext cx="33743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latin typeface="Calibri"/>
                <a:cs typeface="Calibri"/>
              </a:rPr>
              <a:t>Participation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Educational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Research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projects;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b="1" dirty="0">
                <a:latin typeface="Calibri"/>
                <a:cs typeface="Calibri"/>
              </a:rPr>
              <a:t>Student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Staff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Mobility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(incoming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outgoing);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b="1" dirty="0">
                <a:latin typeface="Calibri"/>
                <a:cs typeface="Calibri"/>
              </a:rPr>
              <a:t>European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Integration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process;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dirty="0">
                <a:latin typeface="Calibri"/>
                <a:cs typeface="Calibri"/>
              </a:rPr>
              <a:t>New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study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programs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English</a:t>
            </a:r>
            <a:r>
              <a:rPr sz="1200" spc="-10" dirty="0">
                <a:latin typeface="Calibri"/>
                <a:cs typeface="Calibri"/>
              </a:rPr>
              <a:t>;</a:t>
            </a:r>
            <a:endParaRPr sz="12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buFont typeface="Arial"/>
              <a:buChar char="•"/>
              <a:tabLst>
                <a:tab pos="185420" algn="l"/>
              </a:tabLst>
            </a:pPr>
            <a:r>
              <a:rPr sz="1200" b="1" dirty="0">
                <a:latin typeface="Calibri"/>
                <a:cs typeface="Calibri"/>
              </a:rPr>
              <a:t>Inclusivity,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Digitalisation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and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Calibri"/>
                <a:cs typeface="Calibri"/>
              </a:rPr>
              <a:t>Go-Green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initiatives.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0">
              <a:lnSpc>
                <a:spcPct val="100000"/>
              </a:lnSpc>
              <a:spcBef>
                <a:spcPts val="100"/>
              </a:spcBef>
            </a:pPr>
            <a:r>
              <a:rPr dirty="0"/>
              <a:t>University</a:t>
            </a:r>
            <a:r>
              <a:rPr b="0" spc="-140" dirty="0">
                <a:latin typeface="Times New Roman"/>
                <a:cs typeface="Times New Roman"/>
              </a:rPr>
              <a:t> </a:t>
            </a:r>
            <a:r>
              <a:rPr dirty="0"/>
              <a:t>of</a:t>
            </a:r>
            <a:r>
              <a:rPr b="0" spc="-125" dirty="0">
                <a:latin typeface="Times New Roman"/>
                <a:cs typeface="Times New Roman"/>
              </a:rPr>
              <a:t> </a:t>
            </a:r>
            <a:r>
              <a:rPr spc="-10" dirty="0"/>
              <a:t>Sarajevo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15293" y="3940248"/>
            <a:ext cx="2668905" cy="2375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38608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5B676F"/>
                </a:solidFill>
                <a:latin typeface="Calibri"/>
                <a:cs typeface="Calibri"/>
              </a:rPr>
              <a:t>Contact</a:t>
            </a:r>
            <a:r>
              <a:rPr sz="1400" spc="-3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5B676F"/>
                </a:solidFill>
                <a:latin typeface="Calibri"/>
                <a:cs typeface="Calibri"/>
              </a:rPr>
              <a:t>information: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University</a:t>
            </a:r>
            <a:r>
              <a:rPr sz="1400" spc="-6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of</a:t>
            </a:r>
            <a:r>
              <a:rPr sz="1400" spc="-7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Sarajevo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International</a:t>
            </a:r>
            <a:r>
              <a:rPr sz="1400" spc="-2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Relations</a:t>
            </a:r>
            <a:r>
              <a:rPr sz="14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Office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Address:</a:t>
            </a:r>
            <a:r>
              <a:rPr sz="1400" spc="-5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Obala</a:t>
            </a:r>
            <a:r>
              <a:rPr sz="1400" spc="-6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Kulina</a:t>
            </a:r>
            <a:r>
              <a:rPr sz="1400" spc="-6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bana</a:t>
            </a:r>
            <a:r>
              <a:rPr sz="1400" spc="-4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5B676F"/>
                </a:solidFill>
                <a:latin typeface="Calibri"/>
                <a:cs typeface="Calibri"/>
              </a:rPr>
              <a:t>7/II</a:t>
            </a:r>
            <a:r>
              <a:rPr sz="1400" spc="-2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71000</a:t>
            </a:r>
            <a:r>
              <a:rPr sz="1400" spc="-4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Sarajevo</a:t>
            </a:r>
            <a:endParaRPr sz="1400">
              <a:latin typeface="Calibri"/>
              <a:cs typeface="Calibri"/>
            </a:endParaRPr>
          </a:p>
          <a:p>
            <a:pPr marL="12700" marR="330835">
              <a:lnSpc>
                <a:spcPct val="100000"/>
              </a:lnSpc>
            </a:pP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Bosnia</a:t>
            </a:r>
            <a:r>
              <a:rPr sz="1400" spc="-5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and</a:t>
            </a:r>
            <a:r>
              <a:rPr sz="1400" spc="-4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Herzegovina</a:t>
            </a:r>
            <a:r>
              <a:rPr sz="1400" spc="-1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20" dirty="0">
                <a:solidFill>
                  <a:srgbClr val="5B676F"/>
                </a:solidFill>
                <a:latin typeface="Calibri"/>
                <a:cs typeface="Calibri"/>
              </a:rPr>
              <a:t>Telephone:</a:t>
            </a:r>
            <a:r>
              <a:rPr sz="1400" spc="-3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+387</a:t>
            </a:r>
            <a:r>
              <a:rPr sz="1400" spc="-3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33</a:t>
            </a:r>
            <a:r>
              <a:rPr sz="1400" spc="-5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565</a:t>
            </a:r>
            <a:r>
              <a:rPr sz="1400" spc="-3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spc="-25" dirty="0">
                <a:solidFill>
                  <a:srgbClr val="5B676F"/>
                </a:solidFill>
                <a:latin typeface="Calibri"/>
                <a:cs typeface="Calibri"/>
              </a:rPr>
              <a:t>116</a:t>
            </a:r>
            <a:r>
              <a:rPr sz="1400" spc="-2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5B676F"/>
                </a:solidFill>
                <a:latin typeface="Calibri"/>
                <a:cs typeface="Calibri"/>
              </a:rPr>
              <a:t>Email:</a:t>
            </a:r>
            <a:r>
              <a:rPr sz="1400" spc="-45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609B"/>
                </a:solidFill>
                <a:uFill>
                  <a:solidFill>
                    <a:srgbClr val="00609B"/>
                  </a:solidFill>
                </a:uFill>
                <a:latin typeface="Calibri"/>
                <a:cs typeface="Calibri"/>
                <a:hlinkClick r:id="rId2"/>
              </a:rPr>
              <a:t>jasna.bosnjovic@unsa.ba</a:t>
            </a:r>
            <a:r>
              <a:rPr sz="1400" spc="-10" dirty="0">
                <a:solidFill>
                  <a:srgbClr val="00609B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609B"/>
                </a:solidFill>
                <a:uFill>
                  <a:solidFill>
                    <a:srgbClr val="00609B"/>
                  </a:solidFill>
                </a:uFill>
                <a:latin typeface="Calibri"/>
                <a:cs typeface="Calibri"/>
                <a:hlinkClick r:id="rId3"/>
              </a:rPr>
              <a:t>adnan.rahimic@unsa.ba</a:t>
            </a:r>
            <a:r>
              <a:rPr sz="1400" spc="-10" dirty="0">
                <a:solidFill>
                  <a:srgbClr val="00609B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609B"/>
                </a:solidFill>
                <a:uFill>
                  <a:solidFill>
                    <a:srgbClr val="00609B"/>
                  </a:solidFill>
                </a:uFill>
                <a:latin typeface="Calibri"/>
                <a:cs typeface="Calibri"/>
                <a:hlinkClick r:id="rId4"/>
              </a:rPr>
              <a:t>erasmus@unsa.ba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spc="-10" dirty="0">
                <a:solidFill>
                  <a:srgbClr val="5B676F"/>
                </a:solidFill>
                <a:latin typeface="Calibri"/>
                <a:cs typeface="Calibri"/>
              </a:rPr>
              <a:t>Website:</a:t>
            </a:r>
            <a:r>
              <a:rPr sz="1400" spc="-30" dirty="0">
                <a:solidFill>
                  <a:srgbClr val="5B676F"/>
                </a:solidFill>
                <a:latin typeface="Times New Roman"/>
                <a:cs typeface="Times New Roman"/>
              </a:rPr>
              <a:t> </a:t>
            </a:r>
            <a:r>
              <a:rPr sz="1400" u="sng" spc="-10" dirty="0">
                <a:solidFill>
                  <a:srgbClr val="00609B"/>
                </a:solidFill>
                <a:uFill>
                  <a:solidFill>
                    <a:srgbClr val="00609B"/>
                  </a:solidFill>
                </a:uFill>
                <a:latin typeface="Calibri"/>
                <a:cs typeface="Calibri"/>
                <a:hlinkClick r:id="rId5"/>
              </a:rPr>
              <a:t>www.international.unsa.ba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84289" y="0"/>
            <a:ext cx="8680450" cy="6760845"/>
            <a:chOff x="184289" y="0"/>
            <a:chExt cx="8680450" cy="676084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1736" y="598929"/>
              <a:ext cx="106616" cy="61615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76996" y="621914"/>
              <a:ext cx="0" cy="6068060"/>
            </a:xfrm>
            <a:custGeom>
              <a:avLst/>
              <a:gdLst/>
              <a:ahLst/>
              <a:cxnLst/>
              <a:rect l="l" t="t" r="r" b="b"/>
              <a:pathLst>
                <a:path h="6068059">
                  <a:moveTo>
                    <a:pt x="0" y="0"/>
                  </a:moveTo>
                  <a:lnTo>
                    <a:pt x="0" y="6067469"/>
                  </a:lnTo>
                </a:path>
              </a:pathLst>
            </a:custGeom>
            <a:ln w="25399">
              <a:solidFill>
                <a:srgbClr val="0042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66822" y="207331"/>
              <a:ext cx="1097852" cy="10978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4289" y="2012938"/>
              <a:ext cx="2966461" cy="16686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83045" y="0"/>
              <a:ext cx="4066793" cy="80238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3624" y="225683"/>
              <a:ext cx="2966461" cy="16686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09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431</Words>
  <Application>Microsoft Office PowerPoint</Application>
  <PresentationFormat>Bildschirmpräsentation (4:3)</PresentationFormat>
  <Paragraphs>69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Name of the institution</vt:lpstr>
      <vt:lpstr>University of Sarajevo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Online2PDF.com</dc:creator>
  <cp:lastModifiedBy>Online2PDF.com</cp:lastModifiedBy>
  <cp:revision>1</cp:revision>
  <dcterms:created xsi:type="dcterms:W3CDTF">2026-06-25T06:48:35Z</dcterms:created>
  <dcterms:modified xsi:type="dcterms:W3CDTF">2026-06-25T06:48:38Z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2026-06-25T00:00:00Z</vt:filetime>
  </property>
  <property fmtid="{D5CDD505-2E9C-101B-9397-08002B2CF9AE}" pid="3" name="LastSaved">
    <vt:filetime>2026-06-25T00:00:00Z</vt:filetime>
  </property>
</Properties>
</file>