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3" r:id="rId6"/>
    <p:sldId id="259" r:id="rId7"/>
    <p:sldId id="261" r:id="rId8"/>
    <p:sldId id="262" r:id="rId9"/>
    <p:sldId id="266" r:id="rId10"/>
    <p:sldId id="267" r:id="rId11"/>
    <p:sldId id="260" r:id="rId12"/>
    <p:sldId id="265" r:id="rId13"/>
    <p:sldId id="268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nan Rahimic" userId="f368b2a6d2d2b981" providerId="LiveId" clId="{58150F7E-4E37-4BD0-806D-F594EFEA64F3}"/>
    <pc:docChg chg="undo custSel addSld modSld">
      <pc:chgData name="Adnan Rahimic" userId="f368b2a6d2d2b981" providerId="LiveId" clId="{58150F7E-4E37-4BD0-806D-F594EFEA64F3}" dt="2024-02-24T16:36:31.599" v="1556" actId="1076"/>
      <pc:docMkLst>
        <pc:docMk/>
      </pc:docMkLst>
      <pc:sldChg chg="addSp delSp modSp new mod">
        <pc:chgData name="Adnan Rahimic" userId="f368b2a6d2d2b981" providerId="LiveId" clId="{58150F7E-4E37-4BD0-806D-F594EFEA64F3}" dt="2024-02-24T16:36:31.599" v="1556" actId="1076"/>
        <pc:sldMkLst>
          <pc:docMk/>
          <pc:sldMk cId="3199068831" sldId="256"/>
        </pc:sldMkLst>
        <pc:spChg chg="mod">
          <ac:chgData name="Adnan Rahimic" userId="f368b2a6d2d2b981" providerId="LiveId" clId="{58150F7E-4E37-4BD0-806D-F594EFEA64F3}" dt="2024-02-24T16:36:31.599" v="1556" actId="1076"/>
          <ac:spMkLst>
            <pc:docMk/>
            <pc:sldMk cId="3199068831" sldId="256"/>
            <ac:spMk id="2" creationId="{5BA33D56-6892-8B8D-D3C0-DA409B0DABAE}"/>
          </ac:spMkLst>
        </pc:spChg>
        <pc:spChg chg="del">
          <ac:chgData name="Adnan Rahimic" userId="f368b2a6d2d2b981" providerId="LiveId" clId="{58150F7E-4E37-4BD0-806D-F594EFEA64F3}" dt="2024-02-24T16:31:35.681" v="1536" actId="478"/>
          <ac:spMkLst>
            <pc:docMk/>
            <pc:sldMk cId="3199068831" sldId="256"/>
            <ac:spMk id="3" creationId="{A996DDEF-4537-7DBD-631A-56DA11555B48}"/>
          </ac:spMkLst>
        </pc:spChg>
        <pc:spChg chg="add del">
          <ac:chgData name="Adnan Rahimic" userId="f368b2a6d2d2b981" providerId="LiveId" clId="{58150F7E-4E37-4BD0-806D-F594EFEA64F3}" dt="2024-02-24T16:31:15.188" v="1535" actId="478"/>
          <ac:spMkLst>
            <pc:docMk/>
            <pc:sldMk cId="3199068831" sldId="256"/>
            <ac:spMk id="4" creationId="{130F0F20-6D5B-5E40-10A2-48B8F0C5CDB1}"/>
          </ac:spMkLst>
        </pc:spChg>
        <pc:picChg chg="add mod ord modCrop">
          <ac:chgData name="Adnan Rahimic" userId="f368b2a6d2d2b981" providerId="LiveId" clId="{58150F7E-4E37-4BD0-806D-F594EFEA64F3}" dt="2024-02-24T16:36:18.735" v="1555" actId="732"/>
          <ac:picMkLst>
            <pc:docMk/>
            <pc:sldMk cId="3199068831" sldId="256"/>
            <ac:picMk id="6" creationId="{D72526E1-DA5E-13A6-47C4-0CC0718E63E0}"/>
          </ac:picMkLst>
        </pc:picChg>
      </pc:sldChg>
      <pc:sldChg chg="modSp new mod">
        <pc:chgData name="Adnan Rahimic" userId="f368b2a6d2d2b981" providerId="LiveId" clId="{58150F7E-4E37-4BD0-806D-F594EFEA64F3}" dt="2024-02-24T16:18:47.193" v="288" actId="20577"/>
        <pc:sldMkLst>
          <pc:docMk/>
          <pc:sldMk cId="353147374" sldId="257"/>
        </pc:sldMkLst>
        <pc:spChg chg="mod">
          <ac:chgData name="Adnan Rahimic" userId="f368b2a6d2d2b981" providerId="LiveId" clId="{58150F7E-4E37-4BD0-806D-F594EFEA64F3}" dt="2024-02-24T16:16:14.795" v="44" actId="20577"/>
          <ac:spMkLst>
            <pc:docMk/>
            <pc:sldMk cId="353147374" sldId="257"/>
            <ac:spMk id="2" creationId="{4C9C2A9C-1677-E0BE-3421-B2166BC8F240}"/>
          </ac:spMkLst>
        </pc:spChg>
        <pc:spChg chg="mod">
          <ac:chgData name="Adnan Rahimic" userId="f368b2a6d2d2b981" providerId="LiveId" clId="{58150F7E-4E37-4BD0-806D-F594EFEA64F3}" dt="2024-02-24T16:18:47.193" v="288" actId="20577"/>
          <ac:spMkLst>
            <pc:docMk/>
            <pc:sldMk cId="353147374" sldId="257"/>
            <ac:spMk id="3" creationId="{0E5132EF-1080-01A7-8BCE-CA9932208168}"/>
          </ac:spMkLst>
        </pc:spChg>
      </pc:sldChg>
      <pc:sldChg chg="modSp new mod">
        <pc:chgData name="Adnan Rahimic" userId="f368b2a6d2d2b981" providerId="LiveId" clId="{58150F7E-4E37-4BD0-806D-F594EFEA64F3}" dt="2024-02-24T16:24:32.801" v="909" actId="6549"/>
        <pc:sldMkLst>
          <pc:docMk/>
          <pc:sldMk cId="2206468307" sldId="258"/>
        </pc:sldMkLst>
        <pc:spChg chg="mod">
          <ac:chgData name="Adnan Rahimic" userId="f368b2a6d2d2b981" providerId="LiveId" clId="{58150F7E-4E37-4BD0-806D-F594EFEA64F3}" dt="2024-02-24T16:24:32.801" v="909" actId="6549"/>
          <ac:spMkLst>
            <pc:docMk/>
            <pc:sldMk cId="2206468307" sldId="258"/>
            <ac:spMk id="2" creationId="{7FDD1404-B41A-5C2B-80D7-DADC014D8C43}"/>
          </ac:spMkLst>
        </pc:spChg>
        <pc:spChg chg="mod">
          <ac:chgData name="Adnan Rahimic" userId="f368b2a6d2d2b981" providerId="LiveId" clId="{58150F7E-4E37-4BD0-806D-F594EFEA64F3}" dt="2024-02-24T16:24:26.531" v="887" actId="5793"/>
          <ac:spMkLst>
            <pc:docMk/>
            <pc:sldMk cId="2206468307" sldId="258"/>
            <ac:spMk id="3" creationId="{94384CFB-40CA-01BD-A49F-DCDAF2F0AF66}"/>
          </ac:spMkLst>
        </pc:spChg>
      </pc:sldChg>
      <pc:sldChg chg="modSp new mod">
        <pc:chgData name="Adnan Rahimic" userId="f368b2a6d2d2b981" providerId="LiveId" clId="{58150F7E-4E37-4BD0-806D-F594EFEA64F3}" dt="2024-02-24T16:18:35.414" v="277" actId="20577"/>
        <pc:sldMkLst>
          <pc:docMk/>
          <pc:sldMk cId="374989374" sldId="259"/>
        </pc:sldMkLst>
        <pc:spChg chg="mod">
          <ac:chgData name="Adnan Rahimic" userId="f368b2a6d2d2b981" providerId="LiveId" clId="{58150F7E-4E37-4BD0-806D-F594EFEA64F3}" dt="2024-02-24T16:18:01.614" v="199" actId="20577"/>
          <ac:spMkLst>
            <pc:docMk/>
            <pc:sldMk cId="374989374" sldId="259"/>
            <ac:spMk id="2" creationId="{451F9B25-7CEA-8951-18DE-AEFF4BEEC4B0}"/>
          </ac:spMkLst>
        </pc:spChg>
        <pc:spChg chg="mod">
          <ac:chgData name="Adnan Rahimic" userId="f368b2a6d2d2b981" providerId="LiveId" clId="{58150F7E-4E37-4BD0-806D-F594EFEA64F3}" dt="2024-02-24T16:18:35.414" v="277" actId="20577"/>
          <ac:spMkLst>
            <pc:docMk/>
            <pc:sldMk cId="374989374" sldId="259"/>
            <ac:spMk id="3" creationId="{BEA600DE-CD45-6CA8-0296-0D428A3B441F}"/>
          </ac:spMkLst>
        </pc:spChg>
      </pc:sldChg>
      <pc:sldChg chg="modSp new mod">
        <pc:chgData name="Adnan Rahimic" userId="f368b2a6d2d2b981" providerId="LiveId" clId="{58150F7E-4E37-4BD0-806D-F594EFEA64F3}" dt="2024-02-24T16:28:37.472" v="1435" actId="20577"/>
        <pc:sldMkLst>
          <pc:docMk/>
          <pc:sldMk cId="2583442253" sldId="260"/>
        </pc:sldMkLst>
        <pc:spChg chg="mod">
          <ac:chgData name="Adnan Rahimic" userId="f368b2a6d2d2b981" providerId="LiveId" clId="{58150F7E-4E37-4BD0-806D-F594EFEA64F3}" dt="2024-02-24T16:19:47.600" v="429" actId="20577"/>
          <ac:spMkLst>
            <pc:docMk/>
            <pc:sldMk cId="2583442253" sldId="260"/>
            <ac:spMk id="2" creationId="{80B06102-24DE-10BD-52A1-401EFEA77EF5}"/>
          </ac:spMkLst>
        </pc:spChg>
        <pc:spChg chg="mod">
          <ac:chgData name="Adnan Rahimic" userId="f368b2a6d2d2b981" providerId="LiveId" clId="{58150F7E-4E37-4BD0-806D-F594EFEA64F3}" dt="2024-02-24T16:28:37.472" v="1435" actId="20577"/>
          <ac:spMkLst>
            <pc:docMk/>
            <pc:sldMk cId="2583442253" sldId="260"/>
            <ac:spMk id="3" creationId="{862B73D4-A1CC-0826-B188-D9AEF21B2C94}"/>
          </ac:spMkLst>
        </pc:spChg>
      </pc:sldChg>
      <pc:sldChg chg="modSp new mod">
        <pc:chgData name="Adnan Rahimic" userId="f368b2a6d2d2b981" providerId="LiveId" clId="{58150F7E-4E37-4BD0-806D-F594EFEA64F3}" dt="2024-02-24T16:21:46.898" v="711" actId="313"/>
        <pc:sldMkLst>
          <pc:docMk/>
          <pc:sldMk cId="2292205749" sldId="261"/>
        </pc:sldMkLst>
        <pc:spChg chg="mod">
          <ac:chgData name="Adnan Rahimic" userId="f368b2a6d2d2b981" providerId="LiveId" clId="{58150F7E-4E37-4BD0-806D-F594EFEA64F3}" dt="2024-02-24T16:20:12.828" v="452" actId="20577"/>
          <ac:spMkLst>
            <pc:docMk/>
            <pc:sldMk cId="2292205749" sldId="261"/>
            <ac:spMk id="2" creationId="{F04C41C4-7D78-E083-B228-50457CBAF1E6}"/>
          </ac:spMkLst>
        </pc:spChg>
        <pc:spChg chg="mod">
          <ac:chgData name="Adnan Rahimic" userId="f368b2a6d2d2b981" providerId="LiveId" clId="{58150F7E-4E37-4BD0-806D-F594EFEA64F3}" dt="2024-02-24T16:21:46.898" v="711" actId="313"/>
          <ac:spMkLst>
            <pc:docMk/>
            <pc:sldMk cId="2292205749" sldId="261"/>
            <ac:spMk id="3" creationId="{C7415C3B-5525-DBBC-0FE7-C99A1CF0E7E6}"/>
          </ac:spMkLst>
        </pc:spChg>
      </pc:sldChg>
      <pc:sldChg chg="modSp new mod">
        <pc:chgData name="Adnan Rahimic" userId="f368b2a6d2d2b981" providerId="LiveId" clId="{58150F7E-4E37-4BD0-806D-F594EFEA64F3}" dt="2024-02-24T16:22:41.076" v="788" actId="20577"/>
        <pc:sldMkLst>
          <pc:docMk/>
          <pc:sldMk cId="3366295863" sldId="262"/>
        </pc:sldMkLst>
        <pc:spChg chg="mod">
          <ac:chgData name="Adnan Rahimic" userId="f368b2a6d2d2b981" providerId="LiveId" clId="{58150F7E-4E37-4BD0-806D-F594EFEA64F3}" dt="2024-02-24T16:21:59.222" v="727" actId="20577"/>
          <ac:spMkLst>
            <pc:docMk/>
            <pc:sldMk cId="3366295863" sldId="262"/>
            <ac:spMk id="2" creationId="{346CD479-D1BB-8607-33A1-231147DC9CAF}"/>
          </ac:spMkLst>
        </pc:spChg>
        <pc:spChg chg="mod">
          <ac:chgData name="Adnan Rahimic" userId="f368b2a6d2d2b981" providerId="LiveId" clId="{58150F7E-4E37-4BD0-806D-F594EFEA64F3}" dt="2024-02-24T16:22:41.076" v="788" actId="20577"/>
          <ac:spMkLst>
            <pc:docMk/>
            <pc:sldMk cId="3366295863" sldId="262"/>
            <ac:spMk id="3" creationId="{ECE71DA1-2E11-CD85-2EA4-3D3B77F33042}"/>
          </ac:spMkLst>
        </pc:spChg>
      </pc:sldChg>
      <pc:sldChg chg="modSp add mod">
        <pc:chgData name="Adnan Rahimic" userId="f368b2a6d2d2b981" providerId="LiveId" clId="{58150F7E-4E37-4BD0-806D-F594EFEA64F3}" dt="2024-02-24T16:26:45.747" v="1070" actId="20577"/>
        <pc:sldMkLst>
          <pc:docMk/>
          <pc:sldMk cId="2760950778" sldId="263"/>
        </pc:sldMkLst>
        <pc:spChg chg="mod">
          <ac:chgData name="Adnan Rahimic" userId="f368b2a6d2d2b981" providerId="LiveId" clId="{58150F7E-4E37-4BD0-806D-F594EFEA64F3}" dt="2024-02-24T16:26:45.747" v="1070" actId="20577"/>
          <ac:spMkLst>
            <pc:docMk/>
            <pc:sldMk cId="2760950778" sldId="263"/>
            <ac:spMk id="3" creationId="{D6521137-2031-7D9F-EF64-BBFB905D5E92}"/>
          </ac:spMkLst>
        </pc:spChg>
      </pc:sldChg>
      <pc:sldChg chg="modSp new mod">
        <pc:chgData name="Adnan Rahimic" userId="f368b2a6d2d2b981" providerId="LiveId" clId="{58150F7E-4E37-4BD0-806D-F594EFEA64F3}" dt="2024-02-24T16:29:38.713" v="1533" actId="20577"/>
        <pc:sldMkLst>
          <pc:docMk/>
          <pc:sldMk cId="1660513840" sldId="264"/>
        </pc:sldMkLst>
        <pc:spChg chg="mod">
          <ac:chgData name="Adnan Rahimic" userId="f368b2a6d2d2b981" providerId="LiveId" clId="{58150F7E-4E37-4BD0-806D-F594EFEA64F3}" dt="2024-02-24T16:29:06.065" v="1450" actId="20577"/>
          <ac:spMkLst>
            <pc:docMk/>
            <pc:sldMk cId="1660513840" sldId="264"/>
            <ac:spMk id="2" creationId="{B3F9CC0F-DB5A-BB96-0F60-DA71B04FBFB3}"/>
          </ac:spMkLst>
        </pc:spChg>
        <pc:spChg chg="mod">
          <ac:chgData name="Adnan Rahimic" userId="f368b2a6d2d2b981" providerId="LiveId" clId="{58150F7E-4E37-4BD0-806D-F594EFEA64F3}" dt="2024-02-24T16:29:38.713" v="1533" actId="20577"/>
          <ac:spMkLst>
            <pc:docMk/>
            <pc:sldMk cId="1660513840" sldId="264"/>
            <ac:spMk id="3" creationId="{12FE9CF0-593E-068A-725B-A5839A4D4D7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BBB3-6609-45E8-9603-41DE59CD383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A50D0-D095-4A5A-A8DE-84EB431CE39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5219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A50D0-D095-4A5A-A8DE-84EB431CE393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2872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C776-E369-54BF-C072-061E90162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2BF939-E97D-484A-4245-493A50FC1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2898-5617-6E18-B86C-6B293686B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D65B-66AA-F8A9-3BA5-9318D51D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6172-2938-6E62-9BCE-F4A5B789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1165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1643-C2EC-1B72-4C91-478FAD3E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376C4E-D6CB-1951-87C1-46EC707D8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85409-7F7D-C7B4-CD01-3FA64F3D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92EA5-D91C-2948-6E76-C9D240A1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183D1-842C-8239-3FFB-8FD8B259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9738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31F03-0A32-E469-E60B-1758A2CA5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3BB63-2B8C-0460-ED63-079D4F02B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E15AB-3A8F-832C-86CF-65AFABE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E9A04-B4E7-CC67-DC0D-3F003678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CA29-A5ED-E75D-C357-3C5BB9031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2199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B321-1932-7922-80A5-076FEF3F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E5372-1891-96D0-0DD3-7C90B4363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AD71B-B33B-8FF3-3475-41C5439C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608E1-3C8F-6ADB-6585-EF79BD36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5CB14-4706-E763-F87D-8606D594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9665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F3DB-8116-DBDC-F5BD-DD048DE6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FD94C-E579-84A4-C239-C4539136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FA28-6460-5C92-6C93-AE9B3B4BC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E750A-A04C-CD97-18B8-11866F72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A7C92-A209-8F11-1187-EAACC327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8529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D3B0-21AE-F2F5-99F0-4C5D5C26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00BD1-35EB-488D-3305-F7989BAFC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453FA-EE13-BCD3-D63B-F0A563D90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BA708-5023-5155-4CAD-A923587B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93CA-3041-9BDB-CF4A-B75D9934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D95EB-6A93-D3E7-48F0-DFB972D0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7040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A6D0-EF20-0CD6-0922-35CF2CA9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96209-DDFE-10B7-C668-06248C2A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19F54-EAF7-73D4-742C-759764FFF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403B6-7912-7A11-E79C-699059FCD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2850DC-AE95-D498-B85B-B96119360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1F498-BC33-55AB-CD27-8F49ABFD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A8D353-C993-8564-63BA-4504EBEF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2BBE0A-DC7A-16F0-0DE9-53C237FC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4624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96D2-6A09-7C2C-F544-8BD27821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112A0B-DD12-64E8-32DD-2F722771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2A6AC3-8616-02FA-7826-59109254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6B5DF-70B0-35E4-7387-784112D1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177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F8142-F911-4A63-A524-3CA09F48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E3F22-D5A5-0B57-A940-8E134A97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8B414-48C1-65F4-81BB-E4348188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6442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85ED-CBFF-5FED-82F9-BDB9339E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107D-F278-5E22-7C68-661293275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60A0F-CB56-DF7C-19EF-256772499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C22B5-BFBE-9DD6-2193-F3B4A787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AF12A-0E1A-8544-EAB0-A4B2A3B3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53530-7AF2-2606-C750-32345EBC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4811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DED0-7E15-29BB-C529-F7BEE6B0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7EA1A-4E1C-DF13-D485-C8F95133A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30725-B02C-6F8A-0562-40BC146A5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507B0-D574-C419-E6A4-C918626B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38ED9-3AB3-FCDD-7A16-A8617628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0E939-2A21-93B1-4A2A-9AEE472E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39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E9A4E-75BC-192D-5761-408F1D0D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81234-A3FD-0489-573D-B6E466FE5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E5768-EB1C-25B0-CA2F-FDC0140DC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AE3F-2C76-49AC-A6AC-D03F41658C7A}" type="datetimeFigureOut">
              <a:rPr lang="bs-Latn-BA" smtClean="0"/>
              <a:t>25.3.2024.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3B1EB-BE6E-EA88-1927-AEE28E1EE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46F22-6B56-E3DB-1745-849930FF6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E4F8D-1CEE-4338-AC29-09EA9CDF52D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8711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sa.ba/eupeac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sa.ba/en/research-and-cooperation/international-relatio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sa.ba/en/research-and-cooperation/international-relatio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sa.ba/en/research-and-cooperation/international-rela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rnational.unsa.b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sa.ba/istrazivanje-i-saradnja/medunarodna-saradnja/izvjestaji-dokumenti-i-publikacij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sa.b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star.unsa.b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7" r="177"/>
          <a:stretch/>
        </p:blipFill>
        <p:spPr>
          <a:xfrm>
            <a:off x="-123092" y="0"/>
            <a:ext cx="12467492" cy="68691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A33D56-6892-8B8D-D3C0-DA409B0DA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2331" y="5598241"/>
            <a:ext cx="9522069" cy="835588"/>
          </a:xfrm>
          <a:solidFill>
            <a:srgbClr val="FFC000">
              <a:alpha val="89804"/>
            </a:srgbClr>
          </a:solidFill>
        </p:spPr>
        <p:txBody>
          <a:bodyPr>
            <a:noAutofit/>
          </a:bodyPr>
          <a:lstStyle/>
          <a:p>
            <a:pPr algn="l"/>
            <a:r>
              <a:rPr lang="bs-Latn-BA" sz="4400" b="1" dirty="0">
                <a:latin typeface="Book Antiqua" panose="02040602050305030304" pitchFamily="18" charset="0"/>
              </a:rPr>
              <a:t>UNIVERSITY OF SARAJEVO</a:t>
            </a:r>
          </a:p>
        </p:txBody>
      </p:sp>
    </p:spTree>
    <p:extLst>
      <p:ext uri="{BB962C8B-B14F-4D97-AF65-F5344CB8AC3E}">
        <p14:creationId xmlns:p14="http://schemas.microsoft.com/office/powerpoint/2010/main" val="3199068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B25-7CEA-8951-18DE-AEFF4BEE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/>
              <a:t>EUPeace (European alliance)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00DE-CD45-6CA8-0296-0D428A3B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677" y="1789479"/>
            <a:ext cx="5753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University of Sarajevo became part of the European university initiative called </a:t>
            </a:r>
            <a:r>
              <a:rPr lang="en-US" dirty="0" err="1"/>
              <a:t>EUPeace</a:t>
            </a:r>
            <a:r>
              <a:rPr lang="en-US" dirty="0"/>
              <a:t> (European University for Peace, Justice, and Inclusive Societies). The </a:t>
            </a:r>
            <a:r>
              <a:rPr lang="en-US" dirty="0" err="1"/>
              <a:t>EUPeace</a:t>
            </a:r>
            <a:r>
              <a:rPr lang="en-US" dirty="0"/>
              <a:t> alliance/network focuses on increasing the effects of internationalization under the prefix of nurturing a peaceful, just and inclusive European society, at different levels. </a:t>
            </a:r>
            <a:endParaRPr lang="bs-Latn-BA" dirty="0" smtClean="0"/>
          </a:p>
        </p:txBody>
      </p:sp>
      <p:pic>
        <p:nvPicPr>
          <p:cNvPr id="1026" name="Picture 2" descr="e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21" y="1477108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78618" y="6173589"/>
            <a:ext cx="389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at: </a:t>
            </a:r>
            <a:r>
              <a:rPr lang="bs-Latn-BA" dirty="0" smtClean="0">
                <a:hlinkClick r:id="rId3"/>
              </a:rPr>
              <a:t>http://www.unsa.ba/eupeace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3118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6102-24DE-10BD-52A1-401EFEA7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Internationalisation at UNSA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73D4-A1CC-0826-B188-D9AEF21B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Started in 1965 by signing the first memorandum of understanding with the University of Greisfwald, Germany</a:t>
            </a:r>
          </a:p>
          <a:p>
            <a:r>
              <a:rPr lang="bs-Latn-BA" dirty="0"/>
              <a:t>1970s – Summer schools with the USA</a:t>
            </a:r>
          </a:p>
          <a:p>
            <a:r>
              <a:rPr lang="bs-Latn-BA" dirty="0"/>
              <a:t>1980 – accepting degree students from Middle East and Africa</a:t>
            </a:r>
          </a:p>
          <a:p>
            <a:r>
              <a:rPr lang="bs-Latn-BA" dirty="0"/>
              <a:t>1984 – Winter Olympic Games</a:t>
            </a:r>
          </a:p>
          <a:p>
            <a:r>
              <a:rPr lang="bs-Latn-BA" dirty="0"/>
              <a:t>1992-1995 – War and </a:t>
            </a:r>
            <a:r>
              <a:rPr lang="bs-Latn-BA" dirty="0" smtClean="0"/>
              <a:t>Agression </a:t>
            </a:r>
            <a:r>
              <a:rPr lang="bs-Latn-BA" dirty="0"/>
              <a:t>in Bosnia and </a:t>
            </a:r>
            <a:r>
              <a:rPr lang="bs-Latn-BA" dirty="0" smtClean="0"/>
              <a:t>Herzegovina</a:t>
            </a:r>
          </a:p>
          <a:p>
            <a:r>
              <a:rPr lang="bs-Latn-BA" dirty="0" smtClean="0"/>
              <a:t>1996 – entering EU funds (Tempus)</a:t>
            </a:r>
          </a:p>
          <a:p>
            <a:r>
              <a:rPr lang="bs-Latn-BA" dirty="0" smtClean="0"/>
              <a:t>2007 – entering Erasmus Mundus Action 2 External Window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3519054" y="6176963"/>
            <a:ext cx="808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</a:t>
            </a:r>
            <a:r>
              <a:rPr lang="bs-Latn-BA" dirty="0"/>
              <a:t>: </a:t>
            </a:r>
            <a:r>
              <a:rPr lang="bs-Latn-BA" dirty="0">
                <a:hlinkClick r:id="rId2"/>
              </a:rPr>
              <a:t>https://</a:t>
            </a:r>
            <a:r>
              <a:rPr lang="bs-Latn-BA" dirty="0" smtClean="0">
                <a:hlinkClick r:id="rId2"/>
              </a:rPr>
              <a:t>www.unsa.ba/en/research-and-cooperation/international-relations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834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/>
              <a:t>International Relations Office activities</a:t>
            </a:r>
            <a:endParaRPr lang="bs-Latn-B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Memorandums of Understanding</a:t>
            </a:r>
          </a:p>
          <a:p>
            <a:r>
              <a:rPr lang="bs-Latn-BA" dirty="0" smtClean="0"/>
              <a:t>Bilateral and consortium cooperation</a:t>
            </a:r>
          </a:p>
          <a:p>
            <a:r>
              <a:rPr lang="bs-Latn-BA" dirty="0" smtClean="0"/>
              <a:t>Incoming and </a:t>
            </a:r>
            <a:r>
              <a:rPr lang="bs-Latn-BA" smtClean="0"/>
              <a:t>outgoing </a:t>
            </a:r>
            <a:r>
              <a:rPr lang="bs-Latn-BA" smtClean="0"/>
              <a:t>mobility (Erasmus+, CEEPUS, Freemovers)</a:t>
            </a:r>
            <a:endParaRPr lang="bs-Latn-BA" dirty="0" smtClean="0"/>
          </a:p>
          <a:p>
            <a:r>
              <a:rPr lang="bs-Latn-BA" dirty="0" smtClean="0"/>
              <a:t>International Staff Training Week</a:t>
            </a:r>
          </a:p>
          <a:p>
            <a:r>
              <a:rPr lang="bs-Latn-BA" dirty="0" smtClean="0"/>
              <a:t>Scholarship Fair</a:t>
            </a:r>
          </a:p>
          <a:p>
            <a:r>
              <a:rPr lang="bs-Latn-BA" dirty="0" smtClean="0"/>
              <a:t>Welcome day</a:t>
            </a:r>
          </a:p>
          <a:p>
            <a:r>
              <a:rPr lang="bs-Latn-BA" dirty="0" smtClean="0"/>
              <a:t>Open - platform</a:t>
            </a:r>
          </a:p>
          <a:p>
            <a:r>
              <a:rPr lang="bs-Latn-BA" dirty="0" smtClean="0"/>
              <a:t>Publications and Guides for international mobilities</a:t>
            </a:r>
          </a:p>
          <a:p>
            <a:r>
              <a:rPr lang="bs-Latn-BA" dirty="0" smtClean="0"/>
              <a:t>Exhibition+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3519054" y="6176963"/>
            <a:ext cx="808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</a:t>
            </a:r>
            <a:r>
              <a:rPr lang="bs-Latn-BA" dirty="0"/>
              <a:t>: </a:t>
            </a:r>
            <a:r>
              <a:rPr lang="bs-Latn-BA" dirty="0">
                <a:hlinkClick r:id="rId2"/>
              </a:rPr>
              <a:t>https://</a:t>
            </a:r>
            <a:r>
              <a:rPr lang="bs-Latn-BA" dirty="0" smtClean="0">
                <a:hlinkClick r:id="rId2"/>
              </a:rPr>
              <a:t>www.unsa.ba/en/research-and-cooperation/international-relations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2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06102-24DE-10BD-52A1-401EFEA77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Internationalisation at UNSA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73D4-A1CC-0826-B188-D9AEF21B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UNSA has </a:t>
            </a:r>
          </a:p>
          <a:p>
            <a:pPr lvl="1"/>
            <a:r>
              <a:rPr lang="bs-Latn-BA" dirty="0" smtClean="0"/>
              <a:t>147 bilateral agreements (memorandums of understanding)</a:t>
            </a:r>
          </a:p>
          <a:p>
            <a:pPr lvl="1"/>
            <a:r>
              <a:rPr lang="bs-Latn-BA" dirty="0" smtClean="0"/>
              <a:t>150+ KA171 inter-institutional agreements within Erasmus+</a:t>
            </a:r>
          </a:p>
          <a:p>
            <a:pPr lvl="1"/>
            <a:r>
              <a:rPr lang="bs-Latn-BA" dirty="0" smtClean="0"/>
              <a:t>membership in 13 international networks (ALUm, AUF, AARC, BUA, CUAM, DRC, EMUNI, EUA, FUNi, IUC Dubrovnik, UNICA, Uniadrion, SGrup)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3519054" y="6176963"/>
            <a:ext cx="808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</a:t>
            </a:r>
            <a:r>
              <a:rPr lang="bs-Latn-BA" dirty="0"/>
              <a:t>: </a:t>
            </a:r>
            <a:r>
              <a:rPr lang="bs-Latn-BA" dirty="0">
                <a:hlinkClick r:id="rId2"/>
              </a:rPr>
              <a:t>https://</a:t>
            </a:r>
            <a:r>
              <a:rPr lang="bs-Latn-BA" dirty="0" smtClean="0">
                <a:hlinkClick r:id="rId2"/>
              </a:rPr>
              <a:t>www.unsa.ba/en/research-and-cooperation/international-relations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78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CC0F-DB5A-BB96-0F60-DA71B04F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Erasmus@UNSA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E9CF0-593E-068A-725B-A5839A4D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9475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Officially started in 2007 through Erasmus Mundus</a:t>
            </a:r>
          </a:p>
          <a:p>
            <a:r>
              <a:rPr lang="bs-Latn-BA" dirty="0"/>
              <a:t>2014 entered Erasmus</a:t>
            </a:r>
            <a:r>
              <a:rPr lang="bs-Latn-BA" dirty="0" smtClean="0"/>
              <a:t>+</a:t>
            </a:r>
          </a:p>
          <a:p>
            <a:r>
              <a:rPr lang="bs-Latn-BA" dirty="0" smtClean="0"/>
              <a:t>2021 entered 2nd phase of Erasmus+</a:t>
            </a:r>
          </a:p>
          <a:p>
            <a:r>
              <a:rPr lang="bs-Latn-BA" b="1" dirty="0" smtClean="0"/>
              <a:t>2022 signed Erasmus Charter for Higher Education 2021-2027</a:t>
            </a:r>
          </a:p>
          <a:p>
            <a:r>
              <a:rPr lang="bs-Latn-BA" dirty="0" smtClean="0"/>
              <a:t>BA SARAJEV01</a:t>
            </a:r>
          </a:p>
          <a:p>
            <a:r>
              <a:rPr lang="bs-Latn-BA" dirty="0" smtClean="0"/>
              <a:t>Incoming mobilities (per year):</a:t>
            </a:r>
          </a:p>
          <a:p>
            <a:pPr lvl="1"/>
            <a:r>
              <a:rPr lang="bs-Latn-BA" dirty="0" smtClean="0"/>
              <a:t>Students: approx. 100</a:t>
            </a:r>
          </a:p>
          <a:p>
            <a:pPr lvl="1"/>
            <a:r>
              <a:rPr lang="bs-Latn-BA" dirty="0" smtClean="0"/>
              <a:t>Staff: approx. 150</a:t>
            </a:r>
          </a:p>
          <a:p>
            <a:r>
              <a:rPr lang="bs-Latn-BA" dirty="0" smtClean="0"/>
              <a:t>Outgoing </a:t>
            </a:r>
            <a:r>
              <a:rPr lang="bs-Latn-BA" dirty="0"/>
              <a:t>mobilities (per year): :</a:t>
            </a:r>
            <a:endParaRPr lang="bs-Latn-BA" dirty="0" smtClean="0"/>
          </a:p>
          <a:p>
            <a:pPr lvl="1"/>
            <a:r>
              <a:rPr lang="bs-Latn-BA" dirty="0"/>
              <a:t>Students: approx. </a:t>
            </a:r>
            <a:r>
              <a:rPr lang="bs-Latn-BA" dirty="0" smtClean="0"/>
              <a:t>200</a:t>
            </a:r>
            <a:endParaRPr lang="bs-Latn-BA" dirty="0"/>
          </a:p>
          <a:p>
            <a:pPr lvl="1"/>
            <a:r>
              <a:rPr lang="bs-Latn-BA" dirty="0"/>
              <a:t>Staff: approx. </a:t>
            </a:r>
            <a:r>
              <a:rPr lang="bs-Latn-BA" dirty="0" smtClean="0"/>
              <a:t>150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7167418" y="6213908"/>
            <a:ext cx="4457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</a:t>
            </a:r>
            <a:r>
              <a:rPr lang="bs-Latn-BA" dirty="0"/>
              <a:t>: </a:t>
            </a:r>
            <a:r>
              <a:rPr lang="bs-Latn-BA" dirty="0">
                <a:hlinkClick r:id="rId2"/>
              </a:rPr>
              <a:t>https://</a:t>
            </a:r>
            <a:r>
              <a:rPr lang="bs-Latn-BA" dirty="0" smtClean="0">
                <a:hlinkClick r:id="rId2"/>
              </a:rPr>
              <a:t>www.international.unsa.ba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068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100000">
                <a:schemeClr val="accent2"/>
              </a:gs>
              <a:gs pos="38053">
                <a:srgbClr val="FF0000"/>
              </a:gs>
              <a:gs pos="100000">
                <a:srgbClr val="FFFF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bs-Latn-BA" b="1" dirty="0" smtClean="0">
                <a:solidFill>
                  <a:schemeClr val="bg1"/>
                </a:solidFill>
              </a:rPr>
              <a:t>Ovaj slajd sa uputama brisati</a:t>
            </a:r>
            <a:endParaRPr lang="bs-Latn-BA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Pred vama je prezentacija o UNSA sa informacijama o našoj instituciji koje su relevantne za inostrana prezentiranja pred međunarodnim auditorijem. </a:t>
            </a:r>
          </a:p>
          <a:p>
            <a:r>
              <a:rPr lang="bs-Latn-BA" dirty="0" smtClean="0"/>
              <a:t>Imate potpunu kreativnu slobodu da prezentaciju skratite ili proširite u skladu sa potrebama programa u kojem učestvujete</a:t>
            </a:r>
          </a:p>
          <a:p>
            <a:r>
              <a:rPr lang="bs-Latn-BA" dirty="0" smtClean="0"/>
              <a:t>Prezentacija koja je preuzeta na linka</a:t>
            </a:r>
            <a:r>
              <a:rPr lang="bs-Latn-BA" dirty="0"/>
              <a:t>: </a:t>
            </a:r>
            <a:r>
              <a:rPr lang="bs-Latn-BA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bs-Latn-BA" dirty="0" smtClean="0">
                <a:solidFill>
                  <a:schemeClr val="bg1"/>
                </a:solidFill>
                <a:hlinkClick r:id="rId2"/>
              </a:rPr>
              <a:t>www.unsa.ba/istrazivanje-i-saradnja/medunarodna-saradnja/izvjestaji-dokumenti-i-publikacije</a:t>
            </a:r>
            <a:r>
              <a:rPr lang="bs-Latn-BA" dirty="0" smtClean="0">
                <a:solidFill>
                  <a:schemeClr val="bg1"/>
                </a:solidFill>
              </a:rPr>
              <a:t> </a:t>
            </a:r>
            <a:r>
              <a:rPr lang="bs-Latn-BA" dirty="0" smtClean="0"/>
              <a:t>se ažurira godišnje (ili po potrebi) i sadrži potrebne informacije koje su obično traže prilikom prezentiranja institucije.</a:t>
            </a:r>
          </a:p>
          <a:p>
            <a:r>
              <a:rPr lang="bs-Latn-BA" dirty="0" smtClean="0"/>
              <a:t>SRETNO!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7372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2A9C-1677-E0BE-3421-B2166BC8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/>
              <a:t>Location </a:t>
            </a:r>
            <a:r>
              <a:rPr lang="bs-Latn-BA" b="1" dirty="0"/>
              <a:t>in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32EF-1080-01A7-8BCE-CA9932208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bs-Latn-BA" dirty="0" smtClean="0"/>
              <a:t>Bosnia and Herzegovina - heart </a:t>
            </a:r>
            <a:r>
              <a:rPr lang="bs-Latn-BA" dirty="0"/>
              <a:t>shape land</a:t>
            </a:r>
          </a:p>
          <a:p>
            <a:r>
              <a:rPr lang="bs-Latn-BA" dirty="0"/>
              <a:t>Approx. 3.5 million population</a:t>
            </a:r>
          </a:p>
          <a:p>
            <a:r>
              <a:rPr lang="bs-Latn-BA" dirty="0"/>
              <a:t>Capital city: Sarajevo</a:t>
            </a:r>
          </a:p>
          <a:p>
            <a:r>
              <a:rPr lang="bs-Latn-BA" dirty="0"/>
              <a:t>European Jerusalem</a:t>
            </a:r>
          </a:p>
          <a:p>
            <a:r>
              <a:rPr lang="bs-Latn-BA" dirty="0" smtClean="0"/>
              <a:t>True </a:t>
            </a:r>
            <a:r>
              <a:rPr lang="bs-Latn-BA" dirty="0"/>
              <a:t>bridge between East and </a:t>
            </a:r>
            <a:r>
              <a:rPr lang="bs-Latn-BA" dirty="0" smtClean="0"/>
              <a:t>West culture and </a:t>
            </a:r>
            <a:r>
              <a:rPr lang="bs-Latn-BA" dirty="0" smtClean="0"/>
              <a:t>civilisation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1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1404-B41A-5C2B-80D7-DADC014D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About UNSA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84CFB-40CA-01BD-A49F-DCDAF2F0A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41691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Founded in </a:t>
            </a:r>
            <a:r>
              <a:rPr lang="bs-Latn-BA" dirty="0" smtClean="0"/>
              <a:t>1949</a:t>
            </a:r>
          </a:p>
          <a:p>
            <a:r>
              <a:rPr lang="bs-Latn-BA" dirty="0" smtClean="0"/>
              <a:t>First university in Bosnia and Herzegovina</a:t>
            </a:r>
            <a:endParaRPr lang="bs-Latn-BA" dirty="0"/>
          </a:p>
          <a:p>
            <a:r>
              <a:rPr lang="bs-Latn-BA" dirty="0" smtClean="0"/>
              <a:t>Public institution</a:t>
            </a:r>
          </a:p>
          <a:p>
            <a:r>
              <a:rPr lang="bs-Latn-BA" dirty="0" smtClean="0"/>
              <a:t>City-university</a:t>
            </a:r>
            <a:endParaRPr lang="bs-Latn-BA" dirty="0"/>
          </a:p>
          <a:p>
            <a:r>
              <a:rPr lang="bs-Latn-BA" dirty="0"/>
              <a:t>Integrated university</a:t>
            </a:r>
          </a:p>
          <a:p>
            <a:r>
              <a:rPr lang="bs-Latn-BA" dirty="0" smtClean="0"/>
              <a:t>Rectorate </a:t>
            </a:r>
            <a:r>
              <a:rPr lang="bs-Latn-BA" dirty="0"/>
              <a:t>in the center of the </a:t>
            </a:r>
            <a:r>
              <a:rPr lang="bs-Latn-BA" dirty="0" smtClean="0"/>
              <a:t>city</a:t>
            </a:r>
          </a:p>
          <a:p>
            <a:r>
              <a:rPr lang="bs-Latn-BA" dirty="0"/>
              <a:t>23 faculties</a:t>
            </a:r>
          </a:p>
          <a:p>
            <a:r>
              <a:rPr lang="bs-Latn-BA" dirty="0"/>
              <a:t>3 academies</a:t>
            </a:r>
          </a:p>
          <a:p>
            <a:r>
              <a:rPr lang="bs-Latn-BA" dirty="0"/>
              <a:t>7 research centers and institutes</a:t>
            </a:r>
          </a:p>
          <a:p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8700654" y="6192809"/>
            <a:ext cx="301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at: </a:t>
            </a:r>
            <a:r>
              <a:rPr lang="bs-Latn-BA" dirty="0" smtClean="0">
                <a:hlinkClick r:id="rId2"/>
              </a:rPr>
              <a:t>http://www.unsa.ba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0646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4E20F-6EB6-F240-4636-3366B24FE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6A3D-8948-25E8-8277-FC4B6FD4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About </a:t>
            </a:r>
            <a:r>
              <a:rPr lang="bs-Latn-BA" b="1" dirty="0" smtClean="0"/>
              <a:t>UNSA: students and staff members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21137-2031-7D9F-EF64-BBFB905D5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5029"/>
          </a:xfrm>
        </p:spPr>
        <p:txBody>
          <a:bodyPr>
            <a:normAutofit/>
          </a:bodyPr>
          <a:lstStyle/>
          <a:p>
            <a:r>
              <a:rPr lang="bs-Latn-BA" dirty="0"/>
              <a:t>22.000 students </a:t>
            </a:r>
            <a:endParaRPr lang="bs-Latn-BA" dirty="0" smtClean="0"/>
          </a:p>
          <a:p>
            <a:pPr lvl="1"/>
            <a:r>
              <a:rPr lang="bs-Latn-BA" dirty="0" smtClean="0"/>
              <a:t>approx. 800 </a:t>
            </a:r>
            <a:r>
              <a:rPr lang="bs-Latn-BA" dirty="0"/>
              <a:t>international </a:t>
            </a:r>
            <a:r>
              <a:rPr lang="bs-Latn-BA" dirty="0" smtClean="0"/>
              <a:t>students</a:t>
            </a:r>
          </a:p>
          <a:p>
            <a:pPr lvl="1"/>
            <a:r>
              <a:rPr lang="bs-Latn-BA" dirty="0"/>
              <a:t>Sarajevo is a student city (15% are students) and out of that 98% are from the </a:t>
            </a:r>
            <a:r>
              <a:rPr lang="bs-Latn-BA" dirty="0" smtClean="0"/>
              <a:t>UNSA</a:t>
            </a:r>
            <a:endParaRPr lang="bs-Latn-BA" dirty="0"/>
          </a:p>
          <a:p>
            <a:r>
              <a:rPr lang="bs-Latn-BA" dirty="0" smtClean="0"/>
              <a:t>2.640 University staff members:</a:t>
            </a:r>
          </a:p>
          <a:p>
            <a:pPr lvl="1"/>
            <a:r>
              <a:rPr lang="bs-Latn-BA" dirty="0" smtClean="0"/>
              <a:t>1.650 </a:t>
            </a:r>
            <a:r>
              <a:rPr lang="bs-Latn-BA" dirty="0"/>
              <a:t>teaching staff</a:t>
            </a:r>
          </a:p>
          <a:p>
            <a:pPr lvl="1"/>
            <a:r>
              <a:rPr lang="bs-Latn-BA" dirty="0"/>
              <a:t>990 non-teaching staff</a:t>
            </a:r>
          </a:p>
          <a:p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6095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B25-7CEA-8951-18DE-AEFF4BEE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Did you know</a:t>
            </a:r>
            <a:r>
              <a:rPr lang="bs-Latn-BA" b="1" dirty="0" smtClean="0"/>
              <a:t>? (interesting facts)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00DE-CD45-6CA8-0296-0D428A3B4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1 </a:t>
            </a:r>
            <a:r>
              <a:rPr lang="bs-Latn-BA" dirty="0"/>
              <a:t>Nobel </a:t>
            </a:r>
            <a:r>
              <a:rPr lang="bs-Latn-BA" dirty="0" smtClean="0"/>
              <a:t>winner for literature (Bridge over Drina 1961)</a:t>
            </a:r>
            <a:endParaRPr lang="bs-Latn-BA" dirty="0"/>
          </a:p>
          <a:p>
            <a:r>
              <a:rPr lang="bs-Latn-BA" dirty="0" smtClean="0"/>
              <a:t>1 </a:t>
            </a:r>
            <a:r>
              <a:rPr lang="bs-Latn-BA" dirty="0"/>
              <a:t>Academy </a:t>
            </a:r>
            <a:r>
              <a:rPr lang="bs-Latn-BA" dirty="0" smtClean="0"/>
              <a:t>Award </a:t>
            </a:r>
            <a:r>
              <a:rPr lang="bs-Latn-BA" dirty="0"/>
              <a:t>(Oscar) </a:t>
            </a:r>
            <a:r>
              <a:rPr lang="bs-Latn-BA" dirty="0" smtClean="0"/>
              <a:t>winner (No Man‘s Land, best foreign moivie in 2002)</a:t>
            </a:r>
          </a:p>
          <a:p>
            <a:r>
              <a:rPr lang="bs-Latn-BA" dirty="0" smtClean="0"/>
              <a:t>1 European Film Award for Best Film (Quo Vadis, Aida 2021)</a:t>
            </a:r>
            <a:endParaRPr lang="bs-Latn-BA" dirty="0"/>
          </a:p>
          <a:p>
            <a:r>
              <a:rPr lang="bs-Latn-BA" dirty="0"/>
              <a:t>Winter Olympic </a:t>
            </a:r>
            <a:r>
              <a:rPr lang="bs-Latn-BA" dirty="0" smtClean="0"/>
              <a:t>games (1984) support in organisation</a:t>
            </a:r>
          </a:p>
          <a:p>
            <a:r>
              <a:rPr lang="bs-Latn-BA" dirty="0" smtClean="0"/>
              <a:t>Has developed post-war rebuilding management </a:t>
            </a:r>
          </a:p>
          <a:p>
            <a:r>
              <a:rPr lang="bs-Latn-BA" dirty="0" smtClean="0"/>
              <a:t>All city – one campus</a:t>
            </a:r>
          </a:p>
          <a:p>
            <a:r>
              <a:rPr lang="bs-Latn-BA" dirty="0" smtClean="0"/>
              <a:t>Inclusive university</a:t>
            </a:r>
          </a:p>
          <a:p>
            <a:r>
              <a:rPr lang="bs-Latn-BA" dirty="0" smtClean="0"/>
              <a:t>Comprehensive university</a:t>
            </a:r>
          </a:p>
        </p:txBody>
      </p:sp>
    </p:spTree>
    <p:extLst>
      <p:ext uri="{BB962C8B-B14F-4D97-AF65-F5344CB8AC3E}">
        <p14:creationId xmlns:p14="http://schemas.microsoft.com/office/powerpoint/2010/main" val="37498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41C4-7D78-E083-B228-50457CBAF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Study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5C3B-5525-DBBC-0FE7-C99A1CF0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500+ study </a:t>
            </a:r>
            <a:r>
              <a:rPr lang="bs-Latn-BA" dirty="0" smtClean="0"/>
              <a:t>programs</a:t>
            </a:r>
          </a:p>
          <a:p>
            <a:r>
              <a:rPr lang="bs-Latn-BA" dirty="0" smtClean="0"/>
              <a:t>Bologna </a:t>
            </a:r>
            <a:r>
              <a:rPr lang="bs-Latn-BA" dirty="0"/>
              <a:t>Education System </a:t>
            </a:r>
            <a:r>
              <a:rPr lang="bs-Latn-BA" dirty="0" smtClean="0"/>
              <a:t>since 2005</a:t>
            </a:r>
            <a:endParaRPr lang="bs-Latn-BA" dirty="0"/>
          </a:p>
          <a:p>
            <a:r>
              <a:rPr lang="bs-Latn-BA" dirty="0"/>
              <a:t>ECTS (180 – 120 – 180) with some exceptions</a:t>
            </a:r>
          </a:p>
          <a:p>
            <a:r>
              <a:rPr lang="bs-Latn-BA" dirty="0"/>
              <a:t>Bachelor, Master, Integrated (BA+MA), </a:t>
            </a:r>
            <a:r>
              <a:rPr lang="bs-Latn-BA" dirty="0" smtClean="0"/>
              <a:t>PhD, Professonal studies</a:t>
            </a:r>
            <a:endParaRPr lang="bs-Latn-BA" dirty="0"/>
          </a:p>
          <a:p>
            <a:r>
              <a:rPr lang="bs-Latn-BA" dirty="0"/>
              <a:t>12 Study programmes in English</a:t>
            </a:r>
          </a:p>
          <a:p>
            <a:r>
              <a:rPr lang="bs-Latn-BA" dirty="0"/>
              <a:t>300+ modules in </a:t>
            </a:r>
            <a:r>
              <a:rPr lang="bs-Latn-BA" dirty="0" smtClean="0"/>
              <a:t>„English-friendly“ language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7989454" y="6156326"/>
            <a:ext cx="375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More at: </a:t>
            </a:r>
            <a:r>
              <a:rPr lang="bs-Latn-BA" dirty="0" smtClean="0">
                <a:hlinkClick r:id="rId2"/>
              </a:rPr>
              <a:t>http://www.registar.unsa.ba</a:t>
            </a: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922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CD479-D1BB-8607-33A1-231147DC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/>
              <a:t>Study </a:t>
            </a:r>
            <a:r>
              <a:rPr lang="bs-Latn-BA" b="1" dirty="0" smtClean="0"/>
              <a:t>Programmes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71DA1-2E11-CD85-2EA4-3D3B77F33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Arts</a:t>
            </a:r>
          </a:p>
          <a:p>
            <a:r>
              <a:rPr lang="bs-Latn-BA" dirty="0"/>
              <a:t>Humanities</a:t>
            </a:r>
          </a:p>
          <a:p>
            <a:r>
              <a:rPr lang="bs-Latn-BA" dirty="0"/>
              <a:t>Medicine</a:t>
            </a:r>
          </a:p>
          <a:p>
            <a:r>
              <a:rPr lang="bs-Latn-BA" dirty="0" smtClean="0"/>
              <a:t>Natural and Bio-technical</a:t>
            </a:r>
            <a:endParaRPr lang="bs-Latn-BA" dirty="0"/>
          </a:p>
          <a:p>
            <a:r>
              <a:rPr lang="bs-Latn-BA" dirty="0"/>
              <a:t>Social</a:t>
            </a:r>
          </a:p>
          <a:p>
            <a:r>
              <a:rPr lang="bs-Latn-BA" dirty="0"/>
              <a:t>Technical</a:t>
            </a:r>
          </a:p>
        </p:txBody>
      </p:sp>
    </p:spTree>
    <p:extLst>
      <p:ext uri="{BB962C8B-B14F-4D97-AF65-F5344CB8AC3E}">
        <p14:creationId xmlns:p14="http://schemas.microsoft.com/office/powerpoint/2010/main" val="336629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B25-7CEA-8951-18DE-AEFF4BEEC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b="1" dirty="0" smtClean="0"/>
              <a:t>Research</a:t>
            </a:r>
            <a:endParaRPr lang="bs-Latn-B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600DE-CD45-6CA8-0296-0D428A3B4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HR Excellence in Research</a:t>
            </a:r>
          </a:p>
          <a:p>
            <a:r>
              <a:rPr lang="bs-Latn-BA" dirty="0" smtClean="0"/>
              <a:t>HorizonEurope</a:t>
            </a:r>
          </a:p>
          <a:p>
            <a:r>
              <a:rPr lang="bs-Latn-BA" dirty="0" smtClean="0"/>
              <a:t>Cost</a:t>
            </a:r>
          </a:p>
          <a:p>
            <a:r>
              <a:rPr lang="bs-Latn-BA" dirty="0" smtClean="0"/>
              <a:t>Capacity Building projects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1670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655</Words>
  <Application>Microsoft Office PowerPoint</Application>
  <PresentationFormat>Widescreen</PresentationFormat>
  <Paragraphs>103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Office Theme</vt:lpstr>
      <vt:lpstr>UNIVERSITY OF SARAJEVO</vt:lpstr>
      <vt:lpstr>Ovaj slajd sa uputama brisati</vt:lpstr>
      <vt:lpstr>Location in the world</vt:lpstr>
      <vt:lpstr>About UNSA</vt:lpstr>
      <vt:lpstr>About UNSA: students and staff members</vt:lpstr>
      <vt:lpstr>Did you know? (interesting facts)</vt:lpstr>
      <vt:lpstr>Study Programmes</vt:lpstr>
      <vt:lpstr>Study Programmes</vt:lpstr>
      <vt:lpstr>Research</vt:lpstr>
      <vt:lpstr>EUPeace (European alliance)</vt:lpstr>
      <vt:lpstr>Internationalisation at UNSA</vt:lpstr>
      <vt:lpstr>International Relations Office activities</vt:lpstr>
      <vt:lpstr>Internationalisation at UNSA</vt:lpstr>
      <vt:lpstr>Erasmus@UNSA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SARAJEVO</dc:title>
  <dc:creator>Adnan Rahimic</dc:creator>
  <cp:lastModifiedBy>Adnan</cp:lastModifiedBy>
  <cp:revision>12</cp:revision>
  <dcterms:created xsi:type="dcterms:W3CDTF">2024-02-24T16:13:03Z</dcterms:created>
  <dcterms:modified xsi:type="dcterms:W3CDTF">2024-03-25T14:08:09Z</dcterms:modified>
</cp:coreProperties>
</file>